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7" r:id="rId6"/>
    <p:sldId id="269" r:id="rId7"/>
    <p:sldId id="270" r:id="rId8"/>
    <p:sldId id="286" r:id="rId9"/>
    <p:sldId id="273" r:id="rId10"/>
    <p:sldId id="272" r:id="rId11"/>
    <p:sldId id="278" r:id="rId12"/>
    <p:sldId id="279" r:id="rId13"/>
    <p:sldId id="280" r:id="rId14"/>
    <p:sldId id="284" r:id="rId15"/>
    <p:sldId id="281" r:id="rId16"/>
    <p:sldId id="282" r:id="rId17"/>
    <p:sldId id="285" r:id="rId18"/>
    <p:sldId id="28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072C7"/>
    <a:srgbClr val="0D1D5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95" autoAdjust="0"/>
    <p:restoredTop sz="87943" autoAdjust="0"/>
  </p:normalViewPr>
  <p:slideViewPr>
    <p:cSldViewPr snapToGrid="0" showGuides="1">
      <p:cViewPr varScale="1">
        <p:scale>
          <a:sx n="153" d="100"/>
          <a:sy n="153" d="100"/>
        </p:scale>
        <p:origin x="176" y="1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5/13/25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5/13/25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944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7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00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Terme bronze et silver + api donnée </a:t>
            </a:r>
            <a:r>
              <a:rPr lang="fr-FR" dirty="0" err="1"/>
              <a:t>reel</a:t>
            </a:r>
            <a:r>
              <a:rPr lang="fr-FR" dirty="0"/>
              <a:t> confort </a:t>
            </a:r>
            <a:r>
              <a:rPr lang="fr-FR" dirty="0" err="1"/>
              <a:t>betsapi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241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601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E6E6DDF4-76EC-DB30-9CBA-5645964CA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81188" y="1988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  <p:pic>
        <p:nvPicPr>
          <p:cNvPr id="2" name="Image 1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3A06D89C-B6D9-55A2-D63E-402781B5DD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83343" y="0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8AC32D14-CBA8-011B-2D8C-3DEADE237D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83343" y="0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pic>
        <p:nvPicPr>
          <p:cNvPr id="3" name="Image 2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3CEC7EFF-FF99-F899-6C2B-946B053427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2" name="Image 1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96C2BEB9-E91B-690C-3414-567BFF1CF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2" name="Image 1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B6CC03CF-11E2-DF20-8811-926D14CA0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2" name="Image 1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8FC4C58B-022B-08B0-9769-A2CFA6D34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pic>
        <p:nvPicPr>
          <p:cNvPr id="2" name="Image 1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41015877-1651-ED17-902F-8FC592AAF0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2" name="Image 1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E8D939F8-F990-5333-CABB-094F88620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998B10EA-250D-88F5-1820-4133D7F912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81188" y="1988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 noProof="0" dirty="0"/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C5BE76AE-01F9-8C05-453A-7B594FFC3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EBAA2A53-1885-54BB-FCCF-987090E6C3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pic>
        <p:nvPicPr>
          <p:cNvPr id="6" name="Image 5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D4C4BA8A-6349-F88A-34BD-F27AB08EC1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33371123-3BCC-509D-12F4-B70B5A2C3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5" name="Image 4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A18984D3-52BE-316E-DA3F-0EA0ECF23B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pic>
        <p:nvPicPr>
          <p:cNvPr id="2" name="Image 1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384093FC-CA46-2898-1947-59EC801EB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2244411" y="168252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5097810" y="168252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7936546" y="168252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5302238" y="176226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8140974" y="176226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2448839" y="176226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3909" y="183258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7308" y="183258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6044" y="183258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725" y="4036360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14725" y="3523322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668124" y="4036360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668124" y="3523322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506860" y="4036360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7506860" y="3523322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pic>
        <p:nvPicPr>
          <p:cNvPr id="2" name="Image 1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D308F985-A6DA-7008-17C8-065A6986A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56" y="6055068"/>
            <a:ext cx="708657" cy="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5/13/25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gif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Mise EN place </a:t>
            </a:r>
            <a:r>
              <a:rPr lang="en-US" sz="3200" dirty="0" err="1"/>
              <a:t>d’une</a:t>
            </a:r>
            <a:r>
              <a:rPr lang="en-US" sz="3200" dirty="0"/>
              <a:t> pipeline MLOPS pour un </a:t>
            </a:r>
            <a:r>
              <a:rPr lang="en-US" sz="3200" dirty="0" err="1"/>
              <a:t>modÈle</a:t>
            </a:r>
            <a:r>
              <a:rPr lang="en-US" sz="3200" dirty="0"/>
              <a:t> de </a:t>
            </a:r>
            <a:r>
              <a:rPr lang="en-US" sz="3200" dirty="0" err="1"/>
              <a:t>prÉdiction</a:t>
            </a:r>
            <a:r>
              <a:rPr lang="en-US" sz="3200" dirty="0"/>
              <a:t> de </a:t>
            </a:r>
            <a:r>
              <a:rPr lang="en-US" sz="3200" dirty="0" err="1"/>
              <a:t>tir</a:t>
            </a:r>
            <a:r>
              <a:rPr lang="en-US" sz="3200" dirty="0"/>
              <a:t> NBA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71D624BC-315E-7828-7C78-EDB229BB2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1154474"/>
          </a:xfrm>
        </p:spPr>
        <p:txBody>
          <a:bodyPr rtlCol="0"/>
          <a:lstStyle/>
          <a:p>
            <a:pPr rtl="0"/>
            <a:r>
              <a:rPr lang="fr-FR" dirty="0">
                <a:solidFill>
                  <a:srgbClr val="2C567A"/>
                </a:solidFill>
              </a:rPr>
              <a:t>DEC24_MLOPS_PARIS_SPORTIF </a:t>
            </a:r>
          </a:p>
          <a:p>
            <a:pPr rtl="0"/>
            <a:r>
              <a:rPr lang="fr-FR" dirty="0">
                <a:solidFill>
                  <a:srgbClr val="2C567A"/>
                </a:solidFill>
              </a:rPr>
              <a:t>P. COHEN, F. HEUZE, S. </a:t>
            </a:r>
            <a:r>
              <a:rPr lang="fr-FR" b="0" i="0" dirty="0" err="1">
                <a:solidFill>
                  <a:srgbClr val="2C567A"/>
                </a:solidFill>
                <a:effectLst/>
                <a:latin typeface="Rubik"/>
              </a:rPr>
              <a:t>Jianying</a:t>
            </a:r>
            <a:endParaRPr lang="fr-FR" dirty="0">
              <a:solidFill>
                <a:srgbClr val="2C567A"/>
              </a:solidFill>
            </a:endParaRPr>
          </a:p>
          <a:p>
            <a:pPr rtl="0"/>
            <a:r>
              <a:rPr lang="fr-FR" dirty="0">
                <a:solidFill>
                  <a:srgbClr val="2C567A"/>
                </a:solidFill>
              </a:rPr>
              <a:t>20/05/2025</a:t>
            </a:r>
          </a:p>
        </p:txBody>
      </p:sp>
      <p:pic>
        <p:nvPicPr>
          <p:cNvPr id="11" name="Espace réservé pour une image  10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93AE6B91-B656-CF3B-BBEE-B8B6C3E161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E3DB4-02DA-75BB-8704-1B931115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</a:t>
            </a:r>
            <a:r>
              <a:rPr lang="fr-FR" dirty="0" err="1"/>
              <a:t>dE</a:t>
            </a:r>
            <a:r>
              <a:rPr lang="fr-FR" dirty="0"/>
              <a:t> LA PIPELINE ML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4A90F2-F2A8-7C79-9981-D7B03635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8" name="Image 7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9E435659-7C3D-5B88-DFB1-EC0C451C4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" r="986" b="644"/>
          <a:stretch/>
        </p:blipFill>
        <p:spPr>
          <a:xfrm>
            <a:off x="3843501" y="1198684"/>
            <a:ext cx="4017600" cy="5444422"/>
          </a:xfrm>
          <a:prstGeom prst="rect">
            <a:avLst/>
          </a:prstGeom>
          <a:ln>
            <a:solidFill>
              <a:srgbClr val="0072C7"/>
            </a:solidFill>
          </a:ln>
        </p:spPr>
      </p:pic>
      <p:pic>
        <p:nvPicPr>
          <p:cNvPr id="12" name="Image 11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8F8DD0CB-5090-4B76-E994-EB17A863A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81" r="8497"/>
          <a:stretch/>
        </p:blipFill>
        <p:spPr>
          <a:xfrm>
            <a:off x="8231451" y="315701"/>
            <a:ext cx="3426705" cy="3282230"/>
          </a:xfrm>
          <a:prstGeom prst="rect">
            <a:avLst/>
          </a:prstGeom>
          <a:ln>
            <a:solidFill>
              <a:srgbClr val="0072C7"/>
            </a:solidFill>
          </a:ln>
        </p:spPr>
      </p:pic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23FEE84-DD4D-A9EF-D352-8235AF91F21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7861102" y="2651755"/>
            <a:ext cx="2629563" cy="1269139"/>
          </a:xfrm>
          <a:prstGeom prst="bentConnector3">
            <a:avLst>
              <a:gd name="adj1" fmla="val 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2FB8CF01-B780-2BB0-D74D-09544F57B675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321" y="2651755"/>
            <a:ext cx="3199376" cy="2245610"/>
          </a:xfrm>
          <a:prstGeom prst="rect">
            <a:avLst/>
          </a:prstGeom>
          <a:ln>
            <a:solidFill>
              <a:srgbClr val="0072C7"/>
            </a:solidFill>
          </a:ln>
        </p:spPr>
      </p:pic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96BC4FD6-1330-79A1-E216-2D81B1890E67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909009" y="2335875"/>
            <a:ext cx="2928998" cy="3158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19B8819-4E00-FE28-4893-7F0AB8455217}"/>
              </a:ext>
            </a:extLst>
          </p:cNvPr>
          <p:cNvCxnSpPr/>
          <p:nvPr/>
        </p:nvCxnSpPr>
        <p:spPr>
          <a:xfrm flipV="1">
            <a:off x="4838007" y="2036618"/>
            <a:ext cx="0" cy="30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10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E3DB4-02DA-75BB-8704-1B931115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</a:t>
            </a:r>
            <a:r>
              <a:rPr lang="fr-FR" dirty="0" err="1"/>
              <a:t>dE</a:t>
            </a:r>
            <a:r>
              <a:rPr lang="fr-FR" dirty="0"/>
              <a:t> LA PIPELINE ML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4A90F2-F2A8-7C79-9981-D7B03635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8" name="Image 7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9E435659-7C3D-5B88-DFB1-EC0C451C4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" r="986" b="644"/>
          <a:stretch/>
        </p:blipFill>
        <p:spPr>
          <a:xfrm>
            <a:off x="4087200" y="1198684"/>
            <a:ext cx="4017600" cy="5444422"/>
          </a:xfrm>
          <a:prstGeom prst="rect">
            <a:avLst/>
          </a:prstGeom>
          <a:ln>
            <a:solidFill>
              <a:srgbClr val="0072C7"/>
            </a:solidFill>
          </a:ln>
        </p:spPr>
      </p:pic>
      <p:pic>
        <p:nvPicPr>
          <p:cNvPr id="12" name="Image 11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8F8DD0CB-5090-4B76-E994-EB17A863A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81" r="8497"/>
          <a:stretch/>
        </p:blipFill>
        <p:spPr>
          <a:xfrm>
            <a:off x="8231451" y="315701"/>
            <a:ext cx="3426705" cy="3282230"/>
          </a:xfrm>
          <a:prstGeom prst="rect">
            <a:avLst/>
          </a:prstGeom>
          <a:ln>
            <a:solidFill>
              <a:srgbClr val="0072C7"/>
            </a:solidFill>
          </a:ln>
        </p:spPr>
      </p:pic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23FEE84-DD4D-A9EF-D352-8235AF91F21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8104801" y="2651755"/>
            <a:ext cx="2629563" cy="1269139"/>
          </a:xfrm>
          <a:prstGeom prst="bentConnector3">
            <a:avLst>
              <a:gd name="adj1" fmla="val 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>
            <a:extLst>
              <a:ext uri="{FF2B5EF4-FFF2-40B4-BE49-F238E27FC236}">
                <a16:creationId xmlns:a16="http://schemas.microsoft.com/office/drawing/2014/main" id="{96BC4FD6-1330-79A1-E216-2D81B1890E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42664" y="2651754"/>
            <a:ext cx="3165155" cy="2992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CEC1FA65-D0AB-57BA-E55D-FD45820A1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2540" b="44128"/>
          <a:stretch/>
        </p:blipFill>
        <p:spPr>
          <a:xfrm>
            <a:off x="145823" y="1845425"/>
            <a:ext cx="3697677" cy="3831753"/>
          </a:xfrm>
          <a:prstGeom prst="rect">
            <a:avLst/>
          </a:prstGeom>
          <a:ln>
            <a:solidFill>
              <a:srgbClr val="0072C7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E2F9FA-C69A-801B-D4B7-EBCF3A1214B5}"/>
              </a:ext>
            </a:extLst>
          </p:cNvPr>
          <p:cNvSpPr/>
          <p:nvPr/>
        </p:nvSpPr>
        <p:spPr>
          <a:xfrm>
            <a:off x="3540385" y="2435626"/>
            <a:ext cx="302278" cy="249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716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E3DB4-02DA-75BB-8704-1B931115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du FRONT END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4A90F2-F2A8-7C79-9981-D7B03635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2" name="Image 11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89F0A917-AEDA-5504-4C9E-AAF74B693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81" r="8497"/>
          <a:stretch/>
        </p:blipFill>
        <p:spPr>
          <a:xfrm>
            <a:off x="8231451" y="315701"/>
            <a:ext cx="3426705" cy="3282230"/>
          </a:xfrm>
          <a:prstGeom prst="rect">
            <a:avLst/>
          </a:prstGeom>
          <a:ln>
            <a:solidFill>
              <a:srgbClr val="0072C7"/>
            </a:solidFill>
          </a:ln>
        </p:spPr>
      </p:pic>
      <p:pic>
        <p:nvPicPr>
          <p:cNvPr id="18" name="Image 17" descr="Une image contenant texte, capture d’écran, conception, diagramme&#10;&#10;Description générée automatiquement">
            <a:extLst>
              <a:ext uri="{FF2B5EF4-FFF2-40B4-BE49-F238E27FC236}">
                <a16:creationId xmlns:a16="http://schemas.microsoft.com/office/drawing/2014/main" id="{276E5E40-C043-0DFB-2013-6D579F60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00" y="1375689"/>
            <a:ext cx="2095830" cy="3034721"/>
          </a:xfrm>
          <a:prstGeom prst="rect">
            <a:avLst/>
          </a:prstGeom>
          <a:ln>
            <a:solidFill>
              <a:srgbClr val="0072C7"/>
            </a:solidFill>
          </a:ln>
        </p:spPr>
      </p:pic>
      <p:pic>
        <p:nvPicPr>
          <p:cNvPr id="20" name="Image 19" descr="Une image contenant capture d’écran, texte, Logiciel multimédia, logiciel&#10;&#10;Description générée automatiquement">
            <a:extLst>
              <a:ext uri="{FF2B5EF4-FFF2-40B4-BE49-F238E27FC236}">
                <a16:creationId xmlns:a16="http://schemas.microsoft.com/office/drawing/2014/main" id="{C09D1BF3-DD8C-C4A6-B7DE-D9B4DA599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3"/>
          <a:stretch/>
        </p:blipFill>
        <p:spPr>
          <a:xfrm>
            <a:off x="961478" y="4619143"/>
            <a:ext cx="4120074" cy="1836596"/>
          </a:xfrm>
          <a:prstGeom prst="rect">
            <a:avLst/>
          </a:prstGeom>
          <a:ln>
            <a:solidFill>
              <a:srgbClr val="0072C7"/>
            </a:solidFill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6B83BC0-C066-9DDF-8775-6F6E0B9ECE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7" r="2824" b="1002"/>
          <a:stretch/>
        </p:blipFill>
        <p:spPr>
          <a:xfrm>
            <a:off x="5655302" y="1312015"/>
            <a:ext cx="2095831" cy="5092169"/>
          </a:xfrm>
          <a:prstGeom prst="rect">
            <a:avLst/>
          </a:prstGeom>
          <a:ln>
            <a:solidFill>
              <a:srgbClr val="0072C7"/>
            </a:solidFill>
          </a:ln>
        </p:spPr>
      </p:pic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23FEE84-DD4D-A9EF-D352-8235AF91F212}"/>
              </a:ext>
            </a:extLst>
          </p:cNvPr>
          <p:cNvCxnSpPr>
            <a:cxnSpLocks/>
            <a:stCxn id="12" idx="3"/>
            <a:endCxn id="26" idx="3"/>
          </p:cNvCxnSpPr>
          <p:nvPr/>
        </p:nvCxnSpPr>
        <p:spPr>
          <a:xfrm flipH="1">
            <a:off x="7751133" y="1956816"/>
            <a:ext cx="3907023" cy="1901284"/>
          </a:xfrm>
          <a:prstGeom prst="bentConnector3">
            <a:avLst>
              <a:gd name="adj1" fmla="val -58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616B1678-6688-FF3D-ECA1-0D40FF52A4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9430" y="2556157"/>
            <a:ext cx="189162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>
            <a:extLst>
              <a:ext uri="{FF2B5EF4-FFF2-40B4-BE49-F238E27FC236}">
                <a16:creationId xmlns:a16="http://schemas.microsoft.com/office/drawing/2014/main" id="{9A2D08CA-FCC1-6499-B2D8-1B96C241B602}"/>
              </a:ext>
            </a:extLst>
          </p:cNvPr>
          <p:cNvCxnSpPr>
            <a:endCxn id="20" idx="3"/>
          </p:cNvCxnSpPr>
          <p:nvPr/>
        </p:nvCxnSpPr>
        <p:spPr>
          <a:xfrm rot="10800000" flipV="1">
            <a:off x="5081552" y="5437539"/>
            <a:ext cx="1130784" cy="99902"/>
          </a:xfrm>
          <a:prstGeom prst="bentConnector3">
            <a:avLst>
              <a:gd name="adj1" fmla="val 676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962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E3DB4-02DA-75BB-8704-1B931115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</a:t>
            </a:r>
            <a:r>
              <a:rPr lang="fr-FR" dirty="0" err="1"/>
              <a:t>dE</a:t>
            </a:r>
            <a:r>
              <a:rPr lang="fr-FR" dirty="0"/>
              <a:t> LA SUPERVISION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4A90F2-F2A8-7C79-9981-D7B03635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12" name="Image 1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4DF8521-2C8B-3092-E114-B77CE357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30" y="3691465"/>
            <a:ext cx="2101822" cy="2532523"/>
          </a:xfrm>
          <a:prstGeom prst="rect">
            <a:avLst/>
          </a:prstGeom>
          <a:ln>
            <a:solidFill>
              <a:srgbClr val="2C567A"/>
            </a:solidFill>
          </a:ln>
        </p:spPr>
      </p:pic>
      <p:pic>
        <p:nvPicPr>
          <p:cNvPr id="15" name="Image 14" descr="Une image contenant texte, Police, capture d’écran, ligne&#10;&#10;Description générée automatiquement">
            <a:extLst>
              <a:ext uri="{FF2B5EF4-FFF2-40B4-BE49-F238E27FC236}">
                <a16:creationId xmlns:a16="http://schemas.microsoft.com/office/drawing/2014/main" id="{4788F5FA-980C-B34D-B885-FFDC9F91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473" y="5149425"/>
            <a:ext cx="3975100" cy="546100"/>
          </a:xfrm>
          <a:prstGeom prst="rect">
            <a:avLst/>
          </a:prstGeom>
          <a:ln>
            <a:solidFill>
              <a:srgbClr val="0072C7"/>
            </a:solidFill>
          </a:ln>
        </p:spPr>
      </p:pic>
      <p:pic>
        <p:nvPicPr>
          <p:cNvPr id="23" name="Image 22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AEBE842A-5DB7-F60E-4953-F2D9B614CA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81" r="8497"/>
          <a:stretch/>
        </p:blipFill>
        <p:spPr>
          <a:xfrm>
            <a:off x="8231451" y="315701"/>
            <a:ext cx="3426705" cy="3282230"/>
          </a:xfrm>
          <a:prstGeom prst="rect">
            <a:avLst/>
          </a:prstGeom>
          <a:ln>
            <a:solidFill>
              <a:srgbClr val="0072C7"/>
            </a:solidFill>
          </a:ln>
        </p:spPr>
      </p:pic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23FEE84-DD4D-A9EF-D352-8235AF91F212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7906277" y="2928257"/>
            <a:ext cx="497497" cy="1938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3B93A6E6-6DBE-F635-E21D-C391937A9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7" t="1643" r="4381" b="12189"/>
          <a:stretch/>
        </p:blipFill>
        <p:spPr>
          <a:xfrm>
            <a:off x="343531" y="2202643"/>
            <a:ext cx="7562745" cy="1838904"/>
          </a:xfrm>
          <a:prstGeom prst="rect">
            <a:avLst/>
          </a:prstGeom>
          <a:ln>
            <a:solidFill>
              <a:srgbClr val="0072C7"/>
            </a:solidFill>
          </a:ln>
        </p:spPr>
      </p:pic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EB5A17C4-2090-7BFC-97ED-52755DA6C5F3}"/>
              </a:ext>
            </a:extLst>
          </p:cNvPr>
          <p:cNvCxnSpPr>
            <a:cxnSpLocks/>
          </p:cNvCxnSpPr>
          <p:nvPr/>
        </p:nvCxnSpPr>
        <p:spPr>
          <a:xfrm rot="5400000">
            <a:off x="3638231" y="3757367"/>
            <a:ext cx="2027328" cy="756788"/>
          </a:xfrm>
          <a:prstGeom prst="bentConnector3">
            <a:avLst>
              <a:gd name="adj1" fmla="val 50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B41F6988-A237-6EBB-4D1C-F0396EFA42D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199631" y="3592743"/>
            <a:ext cx="1732399" cy="1364984"/>
          </a:xfrm>
          <a:prstGeom prst="bentConnector3">
            <a:avLst>
              <a:gd name="adj1" fmla="val -1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0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DDE7C7-46E6-A3F6-7477-16CB9F6E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Espace réservé du contenu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F1135414-232B-D9B3-7455-DB26357661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3508" y="1674100"/>
            <a:ext cx="5435796" cy="4123415"/>
          </a:xfrm>
          <a:ln>
            <a:solidFill>
              <a:srgbClr val="0072C7"/>
            </a:solidFill>
          </a:ln>
        </p:spPr>
      </p:pic>
      <p:pic>
        <p:nvPicPr>
          <p:cNvPr id="9" name="Espace réservé du contenu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1A2886A4-02A0-7B1B-0D69-372CE1B199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217" y="1662579"/>
            <a:ext cx="4786479" cy="4134936"/>
          </a:xfrm>
          <a:ln>
            <a:solidFill>
              <a:srgbClr val="0072C7"/>
            </a:solidFill>
          </a:ln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E50DF20-BFEB-FE0C-AC23-9699B2AF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Drift monitoring - </a:t>
            </a:r>
            <a:r>
              <a:rPr lang="en-US" dirty="0"/>
              <a:t>EVIDENTLY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9812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4BFDCA-B36A-574A-8E6F-B83DB4FC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 live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3AD45F-9E0C-35AA-CFF0-8115E851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8" name="Espace réservé pour une image  7" descr="Une image contenant blanc, conception&#10;&#10;Description générée automatiquement">
            <a:extLst>
              <a:ext uri="{FF2B5EF4-FFF2-40B4-BE49-F238E27FC236}">
                <a16:creationId xmlns:a16="http://schemas.microsoft.com/office/drawing/2014/main" id="{41C3B455-88F1-6B6F-D7A1-5CC1F68122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968" r="3968"/>
          <a:stretch>
            <a:fillRect/>
          </a:stretch>
        </p:blipFill>
        <p:spPr/>
      </p:pic>
      <p:pic>
        <p:nvPicPr>
          <p:cNvPr id="6" name="Picture 8" descr="How To Learn MLOps in 2024? A Step-by-Step Career Guide | atomcamp">
            <a:extLst>
              <a:ext uri="{FF2B5EF4-FFF2-40B4-BE49-F238E27FC236}">
                <a16:creationId xmlns:a16="http://schemas.microsoft.com/office/drawing/2014/main" id="{DF3AA411-82B7-FDBC-E9F6-EEA995528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8" t="6460" r="8620"/>
          <a:stretch/>
        </p:blipFill>
        <p:spPr bwMode="auto">
          <a:xfrm>
            <a:off x="5873963" y="2305558"/>
            <a:ext cx="4047346" cy="224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20BDBE-678C-1B53-D63E-33C0DE58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2007067"/>
            <a:ext cx="4151027" cy="253711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     Dashboard / 2xAPIs / Supervision</a:t>
            </a:r>
          </a:p>
          <a:p>
            <a:pPr marL="0" indent="0">
              <a:buNone/>
            </a:pPr>
            <a:r>
              <a:rPr lang="en-US" sz="1800" dirty="0"/>
              <a:t>     Grafana / Drift Monitoring</a:t>
            </a:r>
          </a:p>
          <a:p>
            <a:pPr marL="0" indent="0">
              <a:buNone/>
            </a:pPr>
            <a:r>
              <a:rPr lang="en-US" sz="1800" dirty="0"/>
              <a:t>     Jenkins</a:t>
            </a:r>
          </a:p>
          <a:p>
            <a:pPr marL="0" indent="0">
              <a:buNone/>
            </a:pPr>
            <a:r>
              <a:rPr lang="en-US" sz="1800" dirty="0"/>
              <a:t>     </a:t>
            </a:r>
            <a:r>
              <a:rPr lang="en-US" sz="1800" dirty="0" err="1"/>
              <a:t>MLFlow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</a:t>
            </a:r>
            <a:r>
              <a:rPr lang="en-US" sz="1800" dirty="0" err="1"/>
              <a:t>Streamlit</a:t>
            </a:r>
            <a:endParaRPr lang="en-US" sz="1800" dirty="0"/>
          </a:p>
        </p:txBody>
      </p:sp>
      <p:pic>
        <p:nvPicPr>
          <p:cNvPr id="10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15D8C124-F5AF-EBF7-6358-3DD91BD60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0" y="2344994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152B5017-D1B8-3A1A-8727-44D91911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7" y="1981311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53B615C8-BD8A-7BCC-639C-24200BD1E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77" y="3083745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7BA8E650-C9BB-27CA-3AA5-0584B9DD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77" y="2719565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51A40253-4332-F9B7-FCB5-B087BDD5A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32" y="3465566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lay Button - Gradient - Wired - Lordicon">
            <a:extLst>
              <a:ext uri="{FF2B5EF4-FFF2-40B4-BE49-F238E27FC236}">
                <a16:creationId xmlns:a16="http://schemas.microsoft.com/office/drawing/2014/main" id="{0AF9DE16-B30C-2729-1172-65C364CFC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077" y="4255794"/>
            <a:ext cx="957118" cy="95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40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4996" y="4939626"/>
            <a:ext cx="5011410" cy="65144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C567A"/>
                </a:solidFill>
                <a:latin typeface="+mn-lt"/>
                <a:ea typeface="+mn-ea"/>
                <a:cs typeface="+mn-cs"/>
              </a:rPr>
              <a:t>Merci</a:t>
            </a:r>
          </a:p>
        </p:txBody>
      </p:sp>
      <p:pic>
        <p:nvPicPr>
          <p:cNvPr id="8" name="Espace réservé pour une image  7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82F2C089-213D-F49C-33C6-39FBE9746B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833578" y="1608930"/>
            <a:ext cx="3403705" cy="3403705"/>
          </a:xfrm>
        </p:spPr>
      </p:pic>
      <p:sp>
        <p:nvSpPr>
          <p:cNvPr id="18" name="Espace réservé du contenu 11">
            <a:extLst>
              <a:ext uri="{FF2B5EF4-FFF2-40B4-BE49-F238E27FC236}">
                <a16:creationId xmlns:a16="http://schemas.microsoft.com/office/drawing/2014/main" id="{55FEF9EC-E031-4105-A2B0-F6DB9E729109}"/>
              </a:ext>
            </a:extLst>
          </p:cNvPr>
          <p:cNvSpPr txBox="1">
            <a:spLocks/>
          </p:cNvSpPr>
          <p:nvPr/>
        </p:nvSpPr>
        <p:spPr>
          <a:xfrm>
            <a:off x="10640949" y="2964910"/>
            <a:ext cx="2588705" cy="495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96DD9A5-C52A-9B0A-CEC1-8FDF71AE34BD}"/>
              </a:ext>
            </a:extLst>
          </p:cNvPr>
          <p:cNvSpPr txBox="1"/>
          <p:nvPr/>
        </p:nvSpPr>
        <p:spPr>
          <a:xfrm>
            <a:off x="1957019" y="4307005"/>
            <a:ext cx="1156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C567A"/>
                </a:solidFill>
              </a:rPr>
              <a:t>LA TEAM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057EBC-A4A9-DA78-2CC0-75E57FF6C1EA}"/>
              </a:ext>
            </a:extLst>
          </p:cNvPr>
          <p:cNvSpPr txBox="1"/>
          <p:nvPr/>
        </p:nvSpPr>
        <p:spPr>
          <a:xfrm>
            <a:off x="5653265" y="2320231"/>
            <a:ext cx="1592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D1D51"/>
                </a:solidFill>
              </a:rPr>
              <a:t>PIERRE COHEN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3EE03DE6-B014-5814-48B9-0659D6366834}"/>
              </a:ext>
            </a:extLst>
          </p:cNvPr>
          <p:cNvGrpSpPr/>
          <p:nvPr/>
        </p:nvGrpSpPr>
        <p:grpSpPr>
          <a:xfrm>
            <a:off x="5939917" y="1266926"/>
            <a:ext cx="1004265" cy="1004265"/>
            <a:chOff x="5939917" y="1266926"/>
            <a:chExt cx="1004265" cy="1004265"/>
          </a:xfrm>
        </p:grpSpPr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FFB2C107-C466-D71D-1EFA-C40BB09DCE3C}"/>
                </a:ext>
              </a:extLst>
            </p:cNvPr>
            <p:cNvSpPr/>
            <p:nvPr/>
          </p:nvSpPr>
          <p:spPr>
            <a:xfrm>
              <a:off x="5939917" y="1266926"/>
              <a:ext cx="1004265" cy="1004265"/>
            </a:xfrm>
            <a:prstGeom prst="ellipse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06CA6B28-A988-A8A7-FD02-5644E32502B1}"/>
                </a:ext>
              </a:extLst>
            </p:cNvPr>
            <p:cNvSpPr/>
            <p:nvPr/>
          </p:nvSpPr>
          <p:spPr>
            <a:xfrm>
              <a:off x="6058942" y="1313355"/>
              <a:ext cx="768826" cy="210820"/>
            </a:xfrm>
            <a:custGeom>
              <a:avLst/>
              <a:gdLst>
                <a:gd name="connsiteX0" fmla="*/ 660238 w 1320476"/>
                <a:gd name="connsiteY0" fmla="*/ 0 h 362088"/>
                <a:gd name="connsiteX1" fmla="*/ 1312051 w 1320476"/>
                <a:gd name="connsiteY1" fmla="*/ 346566 h 362088"/>
                <a:gd name="connsiteX2" fmla="*/ 1320476 w 1320476"/>
                <a:gd name="connsiteY2" fmla="*/ 362088 h 362088"/>
                <a:gd name="connsiteX3" fmla="*/ 0 w 1320476"/>
                <a:gd name="connsiteY3" fmla="*/ 362088 h 362088"/>
                <a:gd name="connsiteX4" fmla="*/ 8425 w 1320476"/>
                <a:gd name="connsiteY4" fmla="*/ 346566 h 362088"/>
                <a:gd name="connsiteX5" fmla="*/ 660238 w 1320476"/>
                <a:gd name="connsiteY5" fmla="*/ 0 h 36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0476" h="362088">
                  <a:moveTo>
                    <a:pt x="660238" y="0"/>
                  </a:moveTo>
                  <a:cubicBezTo>
                    <a:pt x="931569" y="0"/>
                    <a:pt x="1170791" y="137473"/>
                    <a:pt x="1312051" y="346566"/>
                  </a:cubicBezTo>
                  <a:lnTo>
                    <a:pt x="1320476" y="362088"/>
                  </a:lnTo>
                  <a:lnTo>
                    <a:pt x="0" y="362088"/>
                  </a:lnTo>
                  <a:lnTo>
                    <a:pt x="8425" y="346566"/>
                  </a:lnTo>
                  <a:cubicBezTo>
                    <a:pt x="149685" y="137473"/>
                    <a:pt x="388907" y="0"/>
                    <a:pt x="660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9" name="Espace réservé pour une image  14" descr="Une image contenant Visage humain, personne, mur, habits&#10;&#10;Description générée automatiquement">
              <a:extLst>
                <a:ext uri="{FF2B5EF4-FFF2-40B4-BE49-F238E27FC236}">
                  <a16:creationId xmlns:a16="http://schemas.microsoft.com/office/drawing/2014/main" id="{FD17DEAF-644F-6A0A-8856-34521268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1224" b="11224"/>
            <a:stretch>
              <a:fillRect/>
            </a:stretch>
          </p:blipFill>
          <p:spPr>
            <a:xfrm>
              <a:off x="6030868" y="1363168"/>
              <a:ext cx="819869" cy="819869"/>
            </a:xfrm>
            <a:prstGeom prst="ellipse">
              <a:avLst/>
            </a:prstGeom>
          </p:spPr>
        </p:pic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0A8E4-3F86-3CCE-998E-2A9E14AAFBA8}"/>
              </a:ext>
            </a:extLst>
          </p:cNvPr>
          <p:cNvSpPr txBox="1"/>
          <p:nvPr/>
        </p:nvSpPr>
        <p:spPr>
          <a:xfrm>
            <a:off x="5462468" y="2787899"/>
            <a:ext cx="1956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Responsable informatique &amp; Développeur full stack</a:t>
            </a:r>
            <a:br>
              <a:rPr lang="fr-FR" sz="1200" dirty="0"/>
            </a:br>
            <a:r>
              <a:rPr lang="fr-FR" sz="1200" dirty="0" err="1"/>
              <a:t>Datascientist</a:t>
            </a:r>
            <a:br>
              <a:rPr lang="fr-FR" sz="1200" dirty="0"/>
            </a:br>
            <a:endParaRPr lang="fr-FR" sz="12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7C6BEBF-B02B-29E4-BEE1-3EBF4E04996A}"/>
              </a:ext>
            </a:extLst>
          </p:cNvPr>
          <p:cNvSpPr txBox="1"/>
          <p:nvPr/>
        </p:nvSpPr>
        <p:spPr>
          <a:xfrm>
            <a:off x="9955105" y="2320231"/>
            <a:ext cx="1592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D1D51"/>
                </a:solidFill>
              </a:rPr>
              <a:t>SHI JIANYING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000E00F-E42C-6CA8-E83C-A9E4161517B9}"/>
              </a:ext>
            </a:extLst>
          </p:cNvPr>
          <p:cNvSpPr txBox="1"/>
          <p:nvPr/>
        </p:nvSpPr>
        <p:spPr>
          <a:xfrm>
            <a:off x="9764308" y="2787899"/>
            <a:ext cx="1956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Enseignante</a:t>
            </a:r>
          </a:p>
          <a:p>
            <a:pPr algn="ctr"/>
            <a:r>
              <a:rPr lang="fr-FR" sz="1200" dirty="0" err="1"/>
              <a:t>Datascientist</a:t>
            </a:r>
            <a:endParaRPr lang="fr-FR" sz="1200" dirty="0"/>
          </a:p>
          <a:p>
            <a:pPr algn="ctr"/>
            <a:r>
              <a:rPr lang="fr-FR" sz="1200" dirty="0"/>
              <a:t>Recherche : Les émotions, intuitions, culture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9762B96-8AD3-AE6F-5F35-5C1BFFD516F7}"/>
              </a:ext>
            </a:extLst>
          </p:cNvPr>
          <p:cNvGrpSpPr/>
          <p:nvPr/>
        </p:nvGrpSpPr>
        <p:grpSpPr>
          <a:xfrm>
            <a:off x="10346812" y="1264315"/>
            <a:ext cx="1006876" cy="1006876"/>
            <a:chOff x="10346812" y="1264315"/>
            <a:chExt cx="1006876" cy="1006876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325B499-0DC7-BC13-6B43-102EA2471B89}"/>
                </a:ext>
              </a:extLst>
            </p:cNvPr>
            <p:cNvGrpSpPr/>
            <p:nvPr/>
          </p:nvGrpSpPr>
          <p:grpSpPr>
            <a:xfrm>
              <a:off x="10346812" y="1264315"/>
              <a:ext cx="1006876" cy="1006876"/>
              <a:chOff x="2244411" y="1682523"/>
              <a:chExt cx="1729332" cy="1729332"/>
            </a:xfrm>
          </p:grpSpPr>
          <p:sp>
            <p:nvSpPr>
              <p:cNvPr id="30" name="Oval 22">
                <a:extLst>
                  <a:ext uri="{FF2B5EF4-FFF2-40B4-BE49-F238E27FC236}">
                    <a16:creationId xmlns:a16="http://schemas.microsoft.com/office/drawing/2014/main" id="{75946293-DDE5-C6FC-E9E5-972BCEE9A746}"/>
                  </a:ext>
                </a:extLst>
              </p:cNvPr>
              <p:cNvSpPr/>
              <p:nvPr/>
            </p:nvSpPr>
            <p:spPr>
              <a:xfrm>
                <a:off x="2244411" y="1682523"/>
                <a:ext cx="1729332" cy="1729332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31" name="Freeform: Shape 16">
                <a:extLst>
                  <a:ext uri="{FF2B5EF4-FFF2-40B4-BE49-F238E27FC236}">
                    <a16:creationId xmlns:a16="http://schemas.microsoft.com/office/drawing/2014/main" id="{33C62259-125C-005C-1424-458FEB2CE2C2}"/>
                  </a:ext>
                </a:extLst>
              </p:cNvPr>
              <p:cNvSpPr/>
              <p:nvPr/>
            </p:nvSpPr>
            <p:spPr>
              <a:xfrm>
                <a:off x="2448839" y="1762266"/>
                <a:ext cx="1320476" cy="362088"/>
              </a:xfrm>
              <a:custGeom>
                <a:avLst/>
                <a:gdLst>
                  <a:gd name="connsiteX0" fmla="*/ 660238 w 1320476"/>
                  <a:gd name="connsiteY0" fmla="*/ 0 h 362088"/>
                  <a:gd name="connsiteX1" fmla="*/ 1312051 w 1320476"/>
                  <a:gd name="connsiteY1" fmla="*/ 346566 h 362088"/>
                  <a:gd name="connsiteX2" fmla="*/ 1320476 w 1320476"/>
                  <a:gd name="connsiteY2" fmla="*/ 362088 h 362088"/>
                  <a:gd name="connsiteX3" fmla="*/ 0 w 1320476"/>
                  <a:gd name="connsiteY3" fmla="*/ 362088 h 362088"/>
                  <a:gd name="connsiteX4" fmla="*/ 8425 w 1320476"/>
                  <a:gd name="connsiteY4" fmla="*/ 346566 h 362088"/>
                  <a:gd name="connsiteX5" fmla="*/ 660238 w 1320476"/>
                  <a:gd name="connsiteY5" fmla="*/ 0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0476" h="362088">
                    <a:moveTo>
                      <a:pt x="660238" y="0"/>
                    </a:moveTo>
                    <a:cubicBezTo>
                      <a:pt x="931569" y="0"/>
                      <a:pt x="1170791" y="137473"/>
                      <a:pt x="1312051" y="346566"/>
                    </a:cubicBezTo>
                    <a:lnTo>
                      <a:pt x="1320476" y="362088"/>
                    </a:lnTo>
                    <a:lnTo>
                      <a:pt x="0" y="362088"/>
                    </a:lnTo>
                    <a:lnTo>
                      <a:pt x="8425" y="346566"/>
                    </a:lnTo>
                    <a:cubicBezTo>
                      <a:pt x="149685" y="137473"/>
                      <a:pt x="388907" y="0"/>
                      <a:pt x="660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2" name="Espace réservé pour une image  19" descr="Une image contenant lèvre, Visage humain, portrait, sourcil&#10;&#10;Description générée automatiquement">
              <a:extLst>
                <a:ext uri="{FF2B5EF4-FFF2-40B4-BE49-F238E27FC236}">
                  <a16:creationId xmlns:a16="http://schemas.microsoft.com/office/drawing/2014/main" id="{BF2DF80F-02CD-C49E-BBD8-939A1ECD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440315" y="1357818"/>
              <a:ext cx="819869" cy="819869"/>
            </a:xfrm>
            <a:prstGeom prst="ellipse">
              <a:avLst/>
            </a:prstGeom>
          </p:spPr>
        </p:pic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2CC41DD9-4D0B-D9CC-4D83-7BC691A93C4D}"/>
              </a:ext>
            </a:extLst>
          </p:cNvPr>
          <p:cNvSpPr txBox="1"/>
          <p:nvPr/>
        </p:nvSpPr>
        <p:spPr>
          <a:xfrm>
            <a:off x="7777878" y="2321308"/>
            <a:ext cx="172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D1D51"/>
                </a:solidFill>
              </a:rPr>
              <a:t>FLORENT HEUZE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FE9F072-A859-EC7C-EE76-4B3335428AD3}"/>
              </a:ext>
            </a:extLst>
          </p:cNvPr>
          <p:cNvSpPr txBox="1"/>
          <p:nvPr/>
        </p:nvSpPr>
        <p:spPr>
          <a:xfrm>
            <a:off x="7587082" y="2788976"/>
            <a:ext cx="1956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Chef de projet IA</a:t>
            </a:r>
          </a:p>
          <a:p>
            <a:pPr algn="ctr"/>
            <a:r>
              <a:rPr lang="fr-FR" sz="1200" dirty="0" err="1"/>
              <a:t>Heuzef.com</a:t>
            </a:r>
            <a:br>
              <a:rPr lang="fr-FR" sz="1200" dirty="0"/>
            </a:br>
            <a:endParaRPr lang="fr-FR" sz="1200" dirty="0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D3DD81E3-7090-349D-81AC-851920B5422D}"/>
              </a:ext>
            </a:extLst>
          </p:cNvPr>
          <p:cNvGrpSpPr/>
          <p:nvPr/>
        </p:nvGrpSpPr>
        <p:grpSpPr>
          <a:xfrm>
            <a:off x="8135237" y="1264315"/>
            <a:ext cx="1006876" cy="1006876"/>
            <a:chOff x="8100337" y="1264315"/>
            <a:chExt cx="1006876" cy="100687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8742432A-273A-4C50-F938-8785073657A9}"/>
                </a:ext>
              </a:extLst>
            </p:cNvPr>
            <p:cNvGrpSpPr/>
            <p:nvPr/>
          </p:nvGrpSpPr>
          <p:grpSpPr>
            <a:xfrm>
              <a:off x="8100337" y="1264315"/>
              <a:ext cx="1006876" cy="1006876"/>
              <a:chOff x="2244411" y="1682523"/>
              <a:chExt cx="1729332" cy="1729332"/>
            </a:xfrm>
          </p:grpSpPr>
          <p:sp>
            <p:nvSpPr>
              <p:cNvPr id="42" name="Oval 22">
                <a:extLst>
                  <a:ext uri="{FF2B5EF4-FFF2-40B4-BE49-F238E27FC236}">
                    <a16:creationId xmlns:a16="http://schemas.microsoft.com/office/drawing/2014/main" id="{337334C5-13A1-2010-A4AA-00BC96AB025B}"/>
                  </a:ext>
                </a:extLst>
              </p:cNvPr>
              <p:cNvSpPr/>
              <p:nvPr/>
            </p:nvSpPr>
            <p:spPr>
              <a:xfrm>
                <a:off x="2244411" y="1682523"/>
                <a:ext cx="1729332" cy="1729332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43" name="Freeform: Shape 16">
                <a:extLst>
                  <a:ext uri="{FF2B5EF4-FFF2-40B4-BE49-F238E27FC236}">
                    <a16:creationId xmlns:a16="http://schemas.microsoft.com/office/drawing/2014/main" id="{DD298967-B7F9-D9BC-866F-115C94153442}"/>
                  </a:ext>
                </a:extLst>
              </p:cNvPr>
              <p:cNvSpPr/>
              <p:nvPr/>
            </p:nvSpPr>
            <p:spPr>
              <a:xfrm>
                <a:off x="2448839" y="1762266"/>
                <a:ext cx="1320476" cy="362088"/>
              </a:xfrm>
              <a:custGeom>
                <a:avLst/>
                <a:gdLst>
                  <a:gd name="connsiteX0" fmla="*/ 660238 w 1320476"/>
                  <a:gd name="connsiteY0" fmla="*/ 0 h 362088"/>
                  <a:gd name="connsiteX1" fmla="*/ 1312051 w 1320476"/>
                  <a:gd name="connsiteY1" fmla="*/ 346566 h 362088"/>
                  <a:gd name="connsiteX2" fmla="*/ 1320476 w 1320476"/>
                  <a:gd name="connsiteY2" fmla="*/ 362088 h 362088"/>
                  <a:gd name="connsiteX3" fmla="*/ 0 w 1320476"/>
                  <a:gd name="connsiteY3" fmla="*/ 362088 h 362088"/>
                  <a:gd name="connsiteX4" fmla="*/ 8425 w 1320476"/>
                  <a:gd name="connsiteY4" fmla="*/ 346566 h 362088"/>
                  <a:gd name="connsiteX5" fmla="*/ 660238 w 1320476"/>
                  <a:gd name="connsiteY5" fmla="*/ 0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0476" h="362088">
                    <a:moveTo>
                      <a:pt x="660238" y="0"/>
                    </a:moveTo>
                    <a:cubicBezTo>
                      <a:pt x="931569" y="0"/>
                      <a:pt x="1170791" y="137473"/>
                      <a:pt x="1312051" y="346566"/>
                    </a:cubicBezTo>
                    <a:lnTo>
                      <a:pt x="1320476" y="362088"/>
                    </a:lnTo>
                    <a:lnTo>
                      <a:pt x="0" y="362088"/>
                    </a:lnTo>
                    <a:lnTo>
                      <a:pt x="8425" y="346566"/>
                    </a:lnTo>
                    <a:cubicBezTo>
                      <a:pt x="149685" y="137473"/>
                      <a:pt x="388907" y="0"/>
                      <a:pt x="660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pic>
          <p:nvPicPr>
            <p:cNvPr id="11" name="Espace réservé pour une image  16" descr="Une image contenant Visage humain, personne, sourire, chemise&#10;&#10;Description générée automatiquement">
              <a:extLst>
                <a:ext uri="{FF2B5EF4-FFF2-40B4-BE49-F238E27FC236}">
                  <a16:creationId xmlns:a16="http://schemas.microsoft.com/office/drawing/2014/main" id="{006E6DB7-0A39-D117-F234-89B785302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800" b="7800"/>
            <a:stretch>
              <a:fillRect/>
            </a:stretch>
          </p:blipFill>
          <p:spPr>
            <a:xfrm>
              <a:off x="8186860" y="1357817"/>
              <a:ext cx="819869" cy="819869"/>
            </a:xfrm>
            <a:prstGeom prst="ellipse">
              <a:avLst/>
            </a:prstGeom>
          </p:spPr>
        </p:pic>
      </p:grp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E568B4AA-600D-F65F-AAAD-80425EB57993}"/>
              </a:ext>
            </a:extLst>
          </p:cNvPr>
          <p:cNvCxnSpPr>
            <a:cxnSpLocks/>
          </p:cNvCxnSpPr>
          <p:nvPr/>
        </p:nvCxnSpPr>
        <p:spPr>
          <a:xfrm>
            <a:off x="6096000" y="4080019"/>
            <a:ext cx="4790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SomMAIRE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71" y="1720173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      </a:t>
            </a:r>
            <a:r>
              <a:rPr lang="en-US" sz="2200" dirty="0" err="1"/>
              <a:t>Présentation</a:t>
            </a:r>
            <a:r>
              <a:rPr lang="en-US" sz="2200" dirty="0"/>
              <a:t> du </a:t>
            </a:r>
            <a:r>
              <a:rPr lang="en-US" sz="2200" dirty="0" err="1"/>
              <a:t>projet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Exploration des </a:t>
            </a:r>
            <a:r>
              <a:rPr lang="en-US" sz="2200" dirty="0" err="1"/>
              <a:t>données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Presentation de </a:t>
            </a:r>
            <a:r>
              <a:rPr lang="en-US" sz="2200" dirty="0" err="1"/>
              <a:t>l’architecture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Description de </a:t>
            </a:r>
            <a:r>
              <a:rPr lang="en-US" sz="2200" dirty="0" err="1"/>
              <a:t>l’ETL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Description de la pipeline ML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Présentation</a:t>
            </a:r>
            <a:r>
              <a:rPr lang="en-US" sz="2200" dirty="0"/>
              <a:t> du Front end</a:t>
            </a:r>
          </a:p>
          <a:p>
            <a:pPr marL="0" indent="0">
              <a:buNone/>
            </a:pPr>
            <a:r>
              <a:rPr lang="en-US" sz="2200" dirty="0"/>
              <a:t>     Supervision</a:t>
            </a:r>
          </a:p>
          <a:p>
            <a:pPr marL="0" indent="0">
              <a:buNone/>
            </a:pPr>
            <a:r>
              <a:rPr lang="en-US" sz="2200" dirty="0"/>
              <a:t>     Drift monitoring</a:t>
            </a:r>
          </a:p>
          <a:p>
            <a:pPr marL="0" indent="0">
              <a:buNone/>
            </a:pPr>
            <a:r>
              <a:rPr lang="en-US" sz="2200" dirty="0"/>
              <a:t>     Demonstration live</a:t>
            </a:r>
          </a:p>
          <a:p>
            <a:pPr marL="0" indent="0">
              <a:buNone/>
            </a:pPr>
            <a:r>
              <a:rPr lang="en-US" sz="1800" dirty="0"/>
              <a:t>    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6BAC99E3-CC3B-8F5B-7509-AC8A769EF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90" y="2137265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C4FF3B75-C1B0-9108-11CD-80F55C249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90" y="1694417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281ECD50-72B1-1934-15E0-C2B6715A0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25" y="2992060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E9729EC6-6706-DE52-1A45-D60B8BE9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84" y="2558041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A588FE2B-8A54-CAA9-B8B2-43C7119F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16" y="3843324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98EB27FA-A1D7-5069-AB51-1C290859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16" y="3413337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08709624-E50C-6F24-EBB8-6ED4E56FB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5" y="4698441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313C71A7-597F-F8C1-5A7C-F0F1EAD6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2" y="4288086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2FFE1424-BCD6-0576-0045-26A72A5E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45" y="5137504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Espace réservé pour une image  20" descr="Une image contenant blanc, conception&#10;&#10;Description générée automatiquement">
            <a:extLst>
              <a:ext uri="{FF2B5EF4-FFF2-40B4-BE49-F238E27FC236}">
                <a16:creationId xmlns:a16="http://schemas.microsoft.com/office/drawing/2014/main" id="{99EEF69A-5EDC-AB8B-A0A3-57FB7E3B36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4402" r="4402"/>
          <a:stretch>
            <a:fillRect/>
          </a:stretch>
        </p:blipFill>
        <p:spPr>
          <a:solidFill>
            <a:schemeClr val="bg1"/>
          </a:solidFill>
        </p:spPr>
      </p:pic>
      <p:pic>
        <p:nvPicPr>
          <p:cNvPr id="1032" name="Picture 8" descr="How To Learn MLOps in 2024? A Step-by-Step Career Guide | atomcamp">
            <a:extLst>
              <a:ext uri="{FF2B5EF4-FFF2-40B4-BE49-F238E27FC236}">
                <a16:creationId xmlns:a16="http://schemas.microsoft.com/office/drawing/2014/main" id="{155D4DE4-15E8-7EDF-407E-45D01471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8" t="6460" r="8620"/>
          <a:stretch/>
        </p:blipFill>
        <p:spPr bwMode="auto">
          <a:xfrm>
            <a:off x="5873963" y="2305558"/>
            <a:ext cx="4047346" cy="224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189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55" y="1825158"/>
            <a:ext cx="49141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Modèle qui prédit si un joueur NBA réussira un tir spécifique.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 pipeline de données automatisé pour l'entraînement, le déploiement et le suivi du modèle.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Environnement de travail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3" name="Espace réservé pour une image  12" descr="Une image contenant ciel, sport, équipement sportif, compétition sportive&#10;&#10;Description générée automatiquement">
            <a:extLst>
              <a:ext uri="{FF2B5EF4-FFF2-40B4-BE49-F238E27FC236}">
                <a16:creationId xmlns:a16="http://schemas.microsoft.com/office/drawing/2014/main" id="{AEBEF3F9-8619-5571-40BF-8840C6D7C1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34" r="24829" b="-1"/>
          <a:stretch/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271798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C00246EE-D398-8C99-4DF8-3BB4BACD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53" y="1808716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A7FDADA1-9D71-E57F-86A1-00158A103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7" y="3068608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2B583573-B326-DF34-A45B-95F80C667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7" y="4484694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8877444" cy="1325563"/>
          </a:xfrm>
        </p:spPr>
        <p:txBody>
          <a:bodyPr/>
          <a:lstStyle/>
          <a:p>
            <a:r>
              <a:rPr lang="en-US" dirty="0"/>
              <a:t>Le dataset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Espace réservé pour une image  8" descr="Une image contenant personne, habits, homme, capture d’écran&#10;&#10;Description générée automatiquement">
            <a:extLst>
              <a:ext uri="{FF2B5EF4-FFF2-40B4-BE49-F238E27FC236}">
                <a16:creationId xmlns:a16="http://schemas.microsoft.com/office/drawing/2014/main" id="{3BB39019-1708-4C49-1DBB-62BA2BF4B7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60" r="21860"/>
          <a:stretch>
            <a:fillRect/>
          </a:stretch>
        </p:blipFill>
        <p:spPr/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F3A446-C05C-EE32-3CA3-90ABE2405DBF}"/>
              </a:ext>
            </a:extLst>
          </p:cNvPr>
          <p:cNvSpPr txBox="1">
            <a:spLocks/>
          </p:cNvSpPr>
          <p:nvPr/>
        </p:nvSpPr>
        <p:spPr>
          <a:xfrm>
            <a:off x="609931" y="1361907"/>
            <a:ext cx="4151027" cy="16580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      </a:t>
            </a:r>
            <a:r>
              <a:rPr lang="en-US" sz="2400" dirty="0"/>
              <a:t>Explication dataset 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1400" dirty="0" err="1"/>
              <a:t>Fichier</a:t>
            </a:r>
            <a:r>
              <a:rPr lang="en-US" sz="1400" dirty="0"/>
              <a:t> csv </a:t>
            </a:r>
            <a:r>
              <a:rPr lang="en-US" sz="1400" dirty="0" err="1"/>
              <a:t>listant</a:t>
            </a:r>
            <a:r>
              <a:rPr lang="en-US" sz="1400" dirty="0"/>
              <a:t> les </a:t>
            </a:r>
            <a:r>
              <a:rPr lang="en-US" sz="1400" dirty="0" err="1"/>
              <a:t>tirs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NBA entre 2017 et 2020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2400" dirty="0"/>
              <a:t>Variables </a:t>
            </a:r>
            <a:r>
              <a:rPr lang="en-US" dirty="0" err="1"/>
              <a:t>initiales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4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441DD81B-8975-E2F0-CCE3-99213748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50" y="1336151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0116997C-0B7D-2DEE-B2C8-95848A393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50" y="2137705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95AD500F-D9E1-1C8E-EBC0-3070F6351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925174"/>
              </p:ext>
            </p:extLst>
          </p:nvPr>
        </p:nvGraphicFramePr>
        <p:xfrm>
          <a:off x="-5281803" y="2568696"/>
          <a:ext cx="4261244" cy="336236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28367">
                  <a:extLst>
                    <a:ext uri="{9D8B030D-6E8A-4147-A177-3AD203B41FA5}">
                      <a16:colId xmlns:a16="http://schemas.microsoft.com/office/drawing/2014/main" val="1207822286"/>
                    </a:ext>
                  </a:extLst>
                </a:gridCol>
                <a:gridCol w="2332877">
                  <a:extLst>
                    <a:ext uri="{9D8B030D-6E8A-4147-A177-3AD203B41FA5}">
                      <a16:colId xmlns:a16="http://schemas.microsoft.com/office/drawing/2014/main" val="3561272116"/>
                    </a:ext>
                  </a:extLst>
                </a:gridCol>
              </a:tblGrid>
              <a:tr h="2853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b="1" kern="100" dirty="0">
                          <a:solidFill>
                            <a:schemeClr val="bg1"/>
                          </a:solidFill>
                          <a:effectLst/>
                        </a:rPr>
                        <a:t>Colonne</a:t>
                      </a:r>
                      <a:endParaRPr lang="fr-FR" sz="12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rgbClr val="0072C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b="1" kern="1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fr-FR" sz="12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rgbClr val="007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79640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Player_ID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Identifiant du joueur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614317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X_Location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Position X sur le terrain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269830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Y_Location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Position Y sur le terrain</a:t>
                      </a:r>
                      <a:endParaRPr lang="fr-F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99641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Total_Seconds_Remaining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total restant</a:t>
                      </a:r>
                      <a:endParaRPr lang="fr-F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245040"/>
                  </a:ext>
                </a:extLst>
              </a:tr>
              <a:tr h="3587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Shot_Type_Encoded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Type de tir (2 points ou 3 points)</a:t>
                      </a:r>
                      <a:endParaRPr lang="fr-F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9371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Shot_Distance_Meters</a:t>
                      </a:r>
                      <a:endParaRPr lang="fr-F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Distance en mètres</a:t>
                      </a:r>
                      <a:endParaRPr lang="fr-F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845487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Shot_Zone_Combined</a:t>
                      </a:r>
                      <a:endParaRPr lang="fr-F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Zone de tir (7 zones)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521857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Shot_Made_Flag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Indicateur de réussite du tir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600618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A2DE64AA-8021-7B25-72D5-F2F1AB27E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01149"/>
              </p:ext>
            </p:extLst>
          </p:nvPr>
        </p:nvGraphicFramePr>
        <p:xfrm>
          <a:off x="670095" y="2549489"/>
          <a:ext cx="4261244" cy="346748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30622">
                  <a:extLst>
                    <a:ext uri="{9D8B030D-6E8A-4147-A177-3AD203B41FA5}">
                      <a16:colId xmlns:a16="http://schemas.microsoft.com/office/drawing/2014/main" val="1207822286"/>
                    </a:ext>
                  </a:extLst>
                </a:gridCol>
                <a:gridCol w="2130622">
                  <a:extLst>
                    <a:ext uri="{9D8B030D-6E8A-4147-A177-3AD203B41FA5}">
                      <a16:colId xmlns:a16="http://schemas.microsoft.com/office/drawing/2014/main" val="3958046099"/>
                    </a:ext>
                  </a:extLst>
                </a:gridCol>
              </a:tblGrid>
              <a:tr h="37402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b="1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Avant </a:t>
                      </a:r>
                      <a:r>
                        <a:rPr lang="fr-FR" sz="1200" b="1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préprocessing</a:t>
                      </a:r>
                      <a:endParaRPr lang="fr-FR" sz="12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2C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fr-FR" sz="12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796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cap="none" spc="0" dirty="0">
                          <a:solidFill>
                            <a:schemeClr val="tx1"/>
                          </a:solidFill>
                          <a:effectLst/>
                        </a:rPr>
                        <a:t>Game ID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Shot Zone Range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6143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cap="none" spc="0" dirty="0">
                          <a:solidFill>
                            <a:schemeClr val="tx1"/>
                          </a:solidFill>
                          <a:effectLst/>
                        </a:rPr>
                        <a:t>Game Event ID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Shot Distance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2698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Player ID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X Location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8996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Player Name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Y Location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450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Team Name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Shot Made Flag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8937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Period</a:t>
                      </a: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Game Date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8454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Minutes </a:t>
                      </a: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Remaining</a:t>
                      </a: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Home Team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521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Seconds </a:t>
                      </a: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Remaining</a:t>
                      </a: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Away</a:t>
                      </a: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Team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006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Action Type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Season</a:t>
                      </a: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Type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13338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Shot Type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96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Shot Zone Basic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27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Shot Zone Area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106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8877444" cy="1325563"/>
          </a:xfrm>
        </p:spPr>
        <p:txBody>
          <a:bodyPr/>
          <a:lstStyle/>
          <a:p>
            <a:r>
              <a:rPr lang="en-US" dirty="0"/>
              <a:t>Le dataset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Espace réservé pour une image  8" descr="Une image contenant personne, habits, homme, capture d’écran&#10;&#10;Description générée automatiquement">
            <a:extLst>
              <a:ext uri="{FF2B5EF4-FFF2-40B4-BE49-F238E27FC236}">
                <a16:creationId xmlns:a16="http://schemas.microsoft.com/office/drawing/2014/main" id="{3BB39019-1708-4C49-1DBB-62BA2BF4B7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60" r="21860"/>
          <a:stretch>
            <a:fillRect/>
          </a:stretch>
        </p:blipFill>
        <p:spPr/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F3A446-C05C-EE32-3CA3-90ABE2405DBF}"/>
              </a:ext>
            </a:extLst>
          </p:cNvPr>
          <p:cNvSpPr txBox="1">
            <a:spLocks/>
          </p:cNvSpPr>
          <p:nvPr/>
        </p:nvSpPr>
        <p:spPr>
          <a:xfrm>
            <a:off x="609931" y="1361907"/>
            <a:ext cx="4151027" cy="16580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      </a:t>
            </a:r>
            <a:r>
              <a:rPr lang="en-US" sz="2400" dirty="0"/>
              <a:t>Explication dataset 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1400" dirty="0" err="1"/>
              <a:t>Fichier</a:t>
            </a:r>
            <a:r>
              <a:rPr lang="en-US" sz="1400" dirty="0"/>
              <a:t> csv </a:t>
            </a:r>
            <a:r>
              <a:rPr lang="en-US" sz="1400" dirty="0" err="1"/>
              <a:t>listant</a:t>
            </a:r>
            <a:r>
              <a:rPr lang="en-US" sz="1400" dirty="0"/>
              <a:t> les </a:t>
            </a:r>
            <a:r>
              <a:rPr lang="en-US" sz="1400" dirty="0" err="1"/>
              <a:t>tirs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NBA entre 2017 et 2020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2400" dirty="0"/>
              <a:t>Variables </a:t>
            </a:r>
            <a:r>
              <a:rPr lang="en-US" sz="2400" dirty="0" err="1"/>
              <a:t>selectionnées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4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441DD81B-8975-E2F0-CCE3-99213748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50" y="1336151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s de Basketball Icon – Téléchargement gratuit sur Freepik">
            <a:extLst>
              <a:ext uri="{FF2B5EF4-FFF2-40B4-BE49-F238E27FC236}">
                <a16:creationId xmlns:a16="http://schemas.microsoft.com/office/drawing/2014/main" id="{0116997C-0B7D-2DEE-B2C8-95848A393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50" y="2137705"/>
            <a:ext cx="332510" cy="33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AED1427B-CFAC-E791-FA2B-E22C0BE9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19624"/>
              </p:ext>
            </p:extLst>
          </p:nvPr>
        </p:nvGraphicFramePr>
        <p:xfrm>
          <a:off x="670095" y="2568696"/>
          <a:ext cx="4261244" cy="336236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28367">
                  <a:extLst>
                    <a:ext uri="{9D8B030D-6E8A-4147-A177-3AD203B41FA5}">
                      <a16:colId xmlns:a16="http://schemas.microsoft.com/office/drawing/2014/main" val="1207822286"/>
                    </a:ext>
                  </a:extLst>
                </a:gridCol>
                <a:gridCol w="2332877">
                  <a:extLst>
                    <a:ext uri="{9D8B030D-6E8A-4147-A177-3AD203B41FA5}">
                      <a16:colId xmlns:a16="http://schemas.microsoft.com/office/drawing/2014/main" val="3561272116"/>
                    </a:ext>
                  </a:extLst>
                </a:gridCol>
              </a:tblGrid>
              <a:tr h="2853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b="1" kern="100" dirty="0">
                          <a:solidFill>
                            <a:schemeClr val="bg1"/>
                          </a:solidFill>
                          <a:effectLst/>
                        </a:rPr>
                        <a:t>Colonne</a:t>
                      </a:r>
                      <a:endParaRPr lang="fr-FR" sz="12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2C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b="1" kern="1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fr-FR" sz="12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79640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Player_ID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Identifiant du joueur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614317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X_Location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Position X sur le terrain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269830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Y_Location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Position Y sur le terrain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99641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Total_Seconds_Remaining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Temps total restant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245040"/>
                  </a:ext>
                </a:extLst>
              </a:tr>
              <a:tr h="3587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Shot_Type_Encoded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Type de tir (2 points ou 3 points)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9371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Shot_Distance_Meters</a:t>
                      </a:r>
                      <a:endParaRPr lang="fr-F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Distance en mètres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845487"/>
                  </a:ext>
                </a:extLst>
              </a:tr>
              <a:tr h="328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Shot_Zone_Combined</a:t>
                      </a:r>
                      <a:endParaRPr lang="fr-FR" sz="12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Zone de tir (7 zones)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521857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Shot_Made_Flag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Indicateur de réussite du tir</a:t>
                      </a:r>
                      <a:endParaRPr lang="fr-F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600618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C7D6BF7B-B883-FAFA-2BCF-11C050AC2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172931"/>
              </p:ext>
            </p:extLst>
          </p:nvPr>
        </p:nvGraphicFramePr>
        <p:xfrm>
          <a:off x="670095" y="7420747"/>
          <a:ext cx="4261244" cy="346748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30622">
                  <a:extLst>
                    <a:ext uri="{9D8B030D-6E8A-4147-A177-3AD203B41FA5}">
                      <a16:colId xmlns:a16="http://schemas.microsoft.com/office/drawing/2014/main" val="1207822286"/>
                    </a:ext>
                  </a:extLst>
                </a:gridCol>
                <a:gridCol w="2130622">
                  <a:extLst>
                    <a:ext uri="{9D8B030D-6E8A-4147-A177-3AD203B41FA5}">
                      <a16:colId xmlns:a16="http://schemas.microsoft.com/office/drawing/2014/main" val="3958046099"/>
                    </a:ext>
                  </a:extLst>
                </a:gridCol>
              </a:tblGrid>
              <a:tr h="37402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b="1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Avant </a:t>
                      </a:r>
                      <a:r>
                        <a:rPr lang="fr-FR" sz="1200" b="1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préprocessing</a:t>
                      </a:r>
                      <a:endParaRPr lang="fr-FR" sz="12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2C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fr-FR" sz="12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086" marR="130564" marT="87043" marB="87043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796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cap="none" spc="0" dirty="0">
                          <a:solidFill>
                            <a:schemeClr val="tx1"/>
                          </a:solidFill>
                          <a:effectLst/>
                        </a:rPr>
                        <a:t>Game ID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Shot Zone Range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6143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cap="none" spc="0" dirty="0">
                          <a:solidFill>
                            <a:schemeClr val="tx1"/>
                          </a:solidFill>
                          <a:effectLst/>
                        </a:rPr>
                        <a:t>Game Event ID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Shot Distance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2698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Player ID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X Location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8996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Player Name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Y Location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450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Team Name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Shot Made Flag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8937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Period</a:t>
                      </a: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Game Date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8454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Minutes </a:t>
                      </a: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Remaining</a:t>
                      </a: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Home Team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521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Seconds </a:t>
                      </a: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Remaining</a:t>
                      </a: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Away</a:t>
                      </a: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Team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006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Action Type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Season</a:t>
                      </a: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Type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13338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Shot Type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96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Shot Zone Basic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27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Shot Zone Area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fr-FR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2C56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106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23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des </a:t>
            </a:r>
            <a:r>
              <a:rPr lang="en-US" dirty="0" err="1"/>
              <a:t>donnÉES</a:t>
            </a:r>
            <a:r>
              <a:rPr lang="en-US" dirty="0"/>
              <a:t> - EDA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F762CCF-804D-BA37-7F19-BC1DADCA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27" y="1784210"/>
            <a:ext cx="6408511" cy="3751832"/>
          </a:xfrm>
          <a:prstGeom prst="rect">
            <a:avLst/>
          </a:prstGeom>
          <a:noFill/>
          <a:ln>
            <a:solidFill>
              <a:srgbClr val="0072C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logiciel, Police, capture d’écran&#10;&#10;Description générée automatiquement">
            <a:extLst>
              <a:ext uri="{FF2B5EF4-FFF2-40B4-BE49-F238E27FC236}">
                <a16:creationId xmlns:a16="http://schemas.microsoft.com/office/drawing/2014/main" id="{7D7DD071-CBE4-AA07-47EA-B9A831C9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58" t="23940" r="20183" b="11234"/>
          <a:stretch/>
        </p:blipFill>
        <p:spPr>
          <a:xfrm>
            <a:off x="515938" y="2243059"/>
            <a:ext cx="4566948" cy="2834135"/>
          </a:xfrm>
          <a:prstGeom prst="rect">
            <a:avLst/>
          </a:prstGeom>
          <a:ln>
            <a:solidFill>
              <a:srgbClr val="0072C7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E37A72D-49B2-92D9-121A-FA8328C8B602}"/>
              </a:ext>
            </a:extLst>
          </p:cNvPr>
          <p:cNvSpPr txBox="1"/>
          <p:nvPr/>
        </p:nvSpPr>
        <p:spPr>
          <a:xfrm>
            <a:off x="7883603" y="5376169"/>
            <a:ext cx="184395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Temps d’avancement du match</a:t>
            </a: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3217602"/>
          </a:xfrm>
        </p:spPr>
        <p:txBody>
          <a:bodyPr/>
          <a:lstStyle/>
          <a:p>
            <a:pPr algn="l"/>
            <a:r>
              <a:rPr lang="fr-FR" dirty="0"/>
              <a:t>Une machine virtuelle est utilisée pour la mise en production du projet et dispose des ressources suivantes 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  RAM : 8G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  CPU : 4 (2 Sockets, 2 </a:t>
            </a:r>
            <a:r>
              <a:rPr lang="fr-FR" dirty="0" err="1"/>
              <a:t>Cores</a:t>
            </a:r>
            <a:r>
              <a:rPr lang="fr-FR" dirty="0"/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  Stockage : SSD 128G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  OS : Ubuntu Server 24.04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 Reverse-proxy configuré pour un accès publique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 Hyperviseur : </a:t>
            </a:r>
            <a:r>
              <a:rPr lang="fr-FR" dirty="0" err="1"/>
              <a:t>proxmox</a:t>
            </a:r>
            <a:endParaRPr lang="fr-F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fr-FR" dirty="0"/>
              <a:t> Backup de bas niveau hebdomadaire</a:t>
            </a:r>
          </a:p>
          <a:p>
            <a:pPr algn="l"/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2318" y="2757963"/>
            <a:ext cx="4632434" cy="1701804"/>
          </a:xfrm>
        </p:spPr>
        <p:txBody>
          <a:bodyPr/>
          <a:lstStyle/>
          <a:p>
            <a:r>
              <a:rPr lang="fr-FR" b="1" dirty="0" err="1">
                <a:solidFill>
                  <a:srgbClr val="2C567A"/>
                </a:solidFill>
              </a:rPr>
              <a:t>parivision.heuzef.com</a:t>
            </a:r>
            <a:r>
              <a:rPr lang="fr-FR" b="1" dirty="0">
                <a:solidFill>
                  <a:srgbClr val="2C567A"/>
                </a:solidFill>
              </a:rPr>
              <a:t> </a:t>
            </a:r>
            <a:r>
              <a:rPr lang="fr-FR" dirty="0"/>
              <a:t>est un portail statique servant de point d’entrée du projet pour lister et accéder rapidement aux différents services.</a:t>
            </a:r>
          </a:p>
          <a:p>
            <a:r>
              <a:rPr lang="fr-FR" dirty="0"/>
              <a:t>La configuration du Dashboard s’effectue directement sur le dépôt GIT du projet. </a:t>
            </a:r>
          </a:p>
          <a:p>
            <a:endParaRPr lang="fr-FR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90864" y="1848678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898857-4EF4-24C8-620E-29CBCF752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4927666"/>
            <a:ext cx="1007920" cy="566955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CD900D4-1EEB-7CBE-7C5F-E0C901FABEB4}"/>
              </a:ext>
            </a:extLst>
          </p:cNvPr>
          <p:cNvSpPr txBox="1">
            <a:spLocks/>
          </p:cNvSpPr>
          <p:nvPr/>
        </p:nvSpPr>
        <p:spPr>
          <a:xfrm>
            <a:off x="7475709" y="5394138"/>
            <a:ext cx="4632434" cy="20096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rgbClr val="2C567A"/>
                </a:solidFill>
              </a:rPr>
              <a:t>https://</a:t>
            </a:r>
            <a:r>
              <a:rPr lang="fr-FR" sz="1200" dirty="0" err="1">
                <a:solidFill>
                  <a:srgbClr val="2C567A"/>
                </a:solidFill>
              </a:rPr>
              <a:t>github.com</a:t>
            </a:r>
            <a:r>
              <a:rPr lang="fr-FR" sz="1200" dirty="0">
                <a:solidFill>
                  <a:srgbClr val="2C567A"/>
                </a:solidFill>
              </a:rPr>
              <a:t>/</a:t>
            </a:r>
            <a:r>
              <a:rPr lang="fr-FR" sz="1200" dirty="0" err="1">
                <a:solidFill>
                  <a:srgbClr val="2C567A"/>
                </a:solidFill>
              </a:rPr>
              <a:t>DataScientest</a:t>
            </a:r>
            <a:r>
              <a:rPr lang="fr-FR" sz="1200" dirty="0">
                <a:solidFill>
                  <a:srgbClr val="2C567A"/>
                </a:solidFill>
              </a:rPr>
              <a:t>-Studio/DEC24_MLOPS_PARIS_SPORTIFS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831F836-36A5-D690-38B6-47A4C3D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8392" y="670697"/>
            <a:ext cx="1600200" cy="1739900"/>
          </a:xfrm>
          <a:prstGeom prst="rect">
            <a:avLst/>
          </a:prstGeom>
          <a:ln>
            <a:solidFill>
              <a:srgbClr val="0072C7"/>
            </a:solidFill>
          </a:ln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537BF-290B-183C-4D3B-66B0CBC6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PrésentaTIOn</a:t>
            </a:r>
            <a:r>
              <a:rPr lang="fr-FR" dirty="0"/>
              <a:t> de La pipeline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76DAA7-60E3-28E8-5EDA-E82E87EC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Image 7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13C2FAD3-01FD-3F1C-2AD6-FDF5FE6FE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13" r="8497"/>
          <a:stretch/>
        </p:blipFill>
        <p:spPr>
          <a:xfrm>
            <a:off x="3683411" y="1212464"/>
            <a:ext cx="5808019" cy="5430642"/>
          </a:xfrm>
          <a:prstGeom prst="rect">
            <a:avLst/>
          </a:prstGeom>
          <a:ln>
            <a:solidFill>
              <a:srgbClr val="0072C7"/>
            </a:solidFill>
          </a:ln>
        </p:spPr>
      </p:pic>
      <p:pic>
        <p:nvPicPr>
          <p:cNvPr id="5" name="Image 4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0588E6FC-9A65-AA45-2DF1-58E87570F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"/>
          <a:stretch/>
        </p:blipFill>
        <p:spPr>
          <a:xfrm>
            <a:off x="515939" y="1671571"/>
            <a:ext cx="2845988" cy="704256"/>
          </a:xfrm>
          <a:prstGeom prst="rect">
            <a:avLst/>
          </a:prstGeom>
        </p:spPr>
      </p:pic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5F3C4A0-2875-9F6E-0807-3351B1FE70DF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3361928" y="1850701"/>
            <a:ext cx="531117" cy="1729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662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E3DB4-02DA-75BB-8704-1B931115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 l’ETL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4A90F2-F2A8-7C79-9981-D7B03635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6" name="Image 5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621D1842-A946-68B6-DB7D-3C3B701EB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" r="947" b="584"/>
          <a:stretch/>
        </p:blipFill>
        <p:spPr>
          <a:xfrm>
            <a:off x="2540608" y="1208662"/>
            <a:ext cx="3997078" cy="5402718"/>
          </a:xfrm>
          <a:prstGeom prst="rect">
            <a:avLst/>
          </a:prstGeom>
          <a:ln>
            <a:solidFill>
              <a:srgbClr val="0072C7"/>
            </a:solidFill>
          </a:ln>
        </p:spPr>
      </p:pic>
      <p:pic>
        <p:nvPicPr>
          <p:cNvPr id="17" name="Image 16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82858C44-3267-97A1-C268-FA6BCEEC7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81" r="8497"/>
          <a:stretch/>
        </p:blipFill>
        <p:spPr>
          <a:xfrm>
            <a:off x="8231451" y="315701"/>
            <a:ext cx="3426705" cy="3282230"/>
          </a:xfrm>
          <a:prstGeom prst="rect">
            <a:avLst/>
          </a:prstGeom>
          <a:ln>
            <a:solidFill>
              <a:srgbClr val="0072C7"/>
            </a:solidFill>
          </a:ln>
        </p:spPr>
      </p:pic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23FEE84-DD4D-A9EF-D352-8235AF91F2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7686" y="1956816"/>
            <a:ext cx="2222268" cy="14721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422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647</Words>
  <Application>Microsoft Macintosh PowerPoint</Application>
  <PresentationFormat>Grand écran</PresentationFormat>
  <Paragraphs>175</Paragraphs>
  <Slides>16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Corbel</vt:lpstr>
      <vt:lpstr>Rubik</vt:lpstr>
      <vt:lpstr>Office Theme</vt:lpstr>
      <vt:lpstr>Mise EN place d’une pipeline MLOPS pour un modÈle de prÉdiction de tir NBA</vt:lpstr>
      <vt:lpstr>SomMAIRE </vt:lpstr>
      <vt:lpstr>Présentation du projet </vt:lpstr>
      <vt:lpstr>Le dataset </vt:lpstr>
      <vt:lpstr>Le dataset </vt:lpstr>
      <vt:lpstr>Exploration des donnÉES - EDA</vt:lpstr>
      <vt:lpstr>ArchitectURE</vt:lpstr>
      <vt:lpstr>PrésentaTIOn de La pipeline</vt:lpstr>
      <vt:lpstr>Description DE l’ETL</vt:lpstr>
      <vt:lpstr>Description dE LA PIPELINE ML</vt:lpstr>
      <vt:lpstr>Description dE LA PIPELINE ML</vt:lpstr>
      <vt:lpstr>Presentation du FRONT END</vt:lpstr>
      <vt:lpstr>Description dE LA SUPERVISION</vt:lpstr>
      <vt:lpstr>Drift monitoring - EVIDENTLY</vt:lpstr>
      <vt:lpstr>Démonstration live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2019-03-11T16:45:32Z</dcterms:created>
  <dcterms:modified xsi:type="dcterms:W3CDTF">2025-05-13T15:51:03Z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